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bhds-aachen.de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976566-0A78-436B-A647-B7F77481B4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842" y="2905540"/>
            <a:ext cx="7766936" cy="1646302"/>
          </a:xfrm>
        </p:spPr>
        <p:txBody>
          <a:bodyPr/>
          <a:lstStyle/>
          <a:p>
            <a:pPr algn="l"/>
            <a:br>
              <a:rPr lang="de-DE" dirty="0"/>
            </a:br>
            <a:r>
              <a:rPr lang="de-DE" dirty="0"/>
              <a:t>ISK, Risikoanalysen und Pol. Führungszeugnis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E2561B5-13EE-4973-A61C-E89F67E125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867" y="4551842"/>
            <a:ext cx="7766936" cy="1096899"/>
          </a:xfrm>
        </p:spPr>
        <p:txBody>
          <a:bodyPr/>
          <a:lstStyle/>
          <a:p>
            <a:r>
              <a:rPr lang="de-DE" dirty="0"/>
              <a:t>Pflichtumsetzungen und deren Hintergrund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71C7D35-EE81-4412-BDC3-54140F1A9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847" y="463113"/>
            <a:ext cx="1022428" cy="124186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7562095-9CFF-4A95-B5B1-5400680E1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301" y="525241"/>
            <a:ext cx="1451727" cy="117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55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577DFC-4E4A-4201-BC9F-48AFCCAE4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Kriminalitätsstatistik 2020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5EE4C4-924B-4D09-A2B5-A4298CBF9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448178" cy="3880773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Zahl der Misshandlung Schutzbefohlener stieg um zehn Prozent auf 4.918 polizeilich registrierte Fälle.</a:t>
            </a:r>
          </a:p>
          <a:p>
            <a:endParaRPr lang="de-DE" dirty="0"/>
          </a:p>
          <a:p>
            <a:r>
              <a:rPr lang="de-DE" dirty="0"/>
              <a:t>Kindesmissbrauch nahm demnach um 6,8 Prozent auf über 14.500 registrierte Fälle zu.</a:t>
            </a:r>
          </a:p>
          <a:p>
            <a:endParaRPr lang="de-DE" dirty="0"/>
          </a:p>
          <a:p>
            <a:r>
              <a:rPr lang="de-DE" dirty="0"/>
              <a:t>Um mehr als 50 Prozent wuchs die Zahl erfasster Fälle von Kinderpornografie auf 18.761 Fälle.</a:t>
            </a:r>
          </a:p>
          <a:p>
            <a:endParaRPr lang="de-DE" dirty="0"/>
          </a:p>
          <a:p>
            <a:r>
              <a:rPr lang="de-DE" dirty="0"/>
              <a:t>152 Kinder kamen gewaltsam zu Tode. Davon waren 79 vorsätzlich, 73 fahrlässig.</a:t>
            </a:r>
          </a:p>
          <a:p>
            <a:endParaRPr lang="de-DE" dirty="0"/>
          </a:p>
          <a:p>
            <a:r>
              <a:rPr lang="de-DE" dirty="0"/>
              <a:t>Die Dunkelziffer ist nicht zu ermessen.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0772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CD5B5D-7C45-4120-B862-06196B927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Institutionelles Schutzkonzept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5317DE-E78A-4091-A5D5-A19708E78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665" y="1610687"/>
            <a:ext cx="9657903" cy="4430676"/>
          </a:xfrm>
        </p:spPr>
        <p:txBody>
          <a:bodyPr>
            <a:normAutofit fontScale="92500" lnSpcReduction="20000"/>
          </a:bodyPr>
          <a:lstStyle/>
          <a:p>
            <a:r>
              <a:rPr lang="de-DE" b="1" u="sng" dirty="0"/>
              <a:t>Reaktion</a:t>
            </a:r>
            <a:r>
              <a:rPr lang="de-DE" dirty="0"/>
              <a:t> auf vergangene Taten und Geschehnisse.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Seit 2012 im </a:t>
            </a:r>
            <a:r>
              <a:rPr lang="de-DE" b="1" u="sng" dirty="0"/>
              <a:t>Bundeskinderschutzgesetz</a:t>
            </a:r>
            <a:r>
              <a:rPr lang="de-DE" dirty="0"/>
              <a:t> verankert.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Durch die </a:t>
            </a:r>
            <a:r>
              <a:rPr lang="de-DE" b="1" u="sng" dirty="0"/>
              <a:t>Präventionsordnung</a:t>
            </a:r>
            <a:r>
              <a:rPr lang="de-DE" dirty="0"/>
              <a:t> des Bistums Aachen verstärkt und noch explizierter erwähnt.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Wozu dient ein ISK?</a:t>
            </a:r>
          </a:p>
          <a:p>
            <a:pPr lvl="1"/>
            <a:r>
              <a:rPr lang="de-DE" dirty="0"/>
              <a:t>Regelt den Verfahrensablauf bei Verdachtsfällen</a:t>
            </a:r>
          </a:p>
          <a:p>
            <a:pPr lvl="1"/>
            <a:r>
              <a:rPr lang="de-DE" dirty="0"/>
              <a:t>Festigt ein gemeinsames Fundament</a:t>
            </a:r>
          </a:p>
          <a:p>
            <a:pPr lvl="1"/>
            <a:r>
              <a:rPr lang="de-DE" dirty="0"/>
              <a:t>Fordert und fördert die Wahrnehmung für die Thematik</a:t>
            </a:r>
          </a:p>
          <a:p>
            <a:pPr lvl="1"/>
            <a:r>
              <a:rPr lang="de-DE" dirty="0"/>
              <a:t>Transparenzgedanke</a:t>
            </a:r>
          </a:p>
          <a:p>
            <a:pPr marL="457200" lvl="1" indent="0">
              <a:buNone/>
            </a:pPr>
            <a:endParaRPr lang="de-DE" dirty="0"/>
          </a:p>
          <a:p>
            <a:r>
              <a:rPr lang="de-DE" dirty="0"/>
              <a:t>Seit einigen Jahren Möglichkeit des sog. „</a:t>
            </a:r>
            <a:r>
              <a:rPr lang="de-DE" b="1" u="sng" dirty="0"/>
              <a:t>Mantelkonzepts</a:t>
            </a:r>
            <a:r>
              <a:rPr lang="de-DE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10689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D0F7AC-379A-4387-B8AE-01286B15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59206"/>
            <a:ext cx="8596668" cy="833306"/>
          </a:xfrm>
        </p:spPr>
        <p:txBody>
          <a:bodyPr/>
          <a:lstStyle/>
          <a:p>
            <a:r>
              <a:rPr lang="de-DE" dirty="0"/>
              <a:t>Verfahrensablauf</a:t>
            </a:r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0B26A7D8-3597-45D7-8607-4DF6407A7CE0}"/>
              </a:ext>
            </a:extLst>
          </p:cNvPr>
          <p:cNvSpPr/>
          <p:nvPr/>
        </p:nvSpPr>
        <p:spPr>
          <a:xfrm>
            <a:off x="824266" y="4825241"/>
            <a:ext cx="4750384" cy="3408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F169EF26-2D12-4BEF-BE01-8B41A1EC5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www.bhds-aachen.de</a:t>
            </a: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Prävention – Institutionelles Schutzkonzept</a:t>
            </a:r>
          </a:p>
          <a:p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A7ED2E8-468B-4CC9-8124-7F752F8F8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650" y="115349"/>
            <a:ext cx="6377326" cy="6084116"/>
          </a:xfrm>
          <a:prstGeom prst="rect">
            <a:avLst/>
          </a:prstGeom>
        </p:spPr>
      </p:pic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8AEC26C7-0DDD-42CE-BE9B-17E9B124AEC6}"/>
              </a:ext>
            </a:extLst>
          </p:cNvPr>
          <p:cNvSpPr/>
          <p:nvPr/>
        </p:nvSpPr>
        <p:spPr>
          <a:xfrm>
            <a:off x="5574650" y="4825241"/>
            <a:ext cx="1455324" cy="401100"/>
          </a:xfrm>
          <a:prstGeom prst="roundRect">
            <a:avLst/>
          </a:prstGeom>
          <a:noFill/>
          <a:ln>
            <a:solidFill>
              <a:schemeClr val="bg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155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9DC2D7-B8EB-47B4-BABA-116359F28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Verfahrensablauf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49CD82CB-0419-4CB7-9685-280A7D08B1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7871" y="158230"/>
            <a:ext cx="5043476" cy="6541539"/>
          </a:xfrm>
        </p:spPr>
      </p:pic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A55CB193-EFAF-4DF3-81E4-3688AF14471B}"/>
              </a:ext>
            </a:extLst>
          </p:cNvPr>
          <p:cNvSpPr/>
          <p:nvPr/>
        </p:nvSpPr>
        <p:spPr>
          <a:xfrm>
            <a:off x="5360565" y="2818700"/>
            <a:ext cx="3913437" cy="610299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gebogen 6">
            <a:extLst>
              <a:ext uri="{FF2B5EF4-FFF2-40B4-BE49-F238E27FC236}">
                <a16:creationId xmlns:a16="http://schemas.microsoft.com/office/drawing/2014/main" id="{9CAEBEE8-A4C1-456A-8EFF-F2DDD0E3E867}"/>
              </a:ext>
            </a:extLst>
          </p:cNvPr>
          <p:cNvSpPr/>
          <p:nvPr/>
        </p:nvSpPr>
        <p:spPr>
          <a:xfrm rot="16200000" flipH="1">
            <a:off x="2802053" y="2083138"/>
            <a:ext cx="1468073" cy="319087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BF9E2E9-CEC3-4E5D-8634-DDE45F3A43FD}"/>
              </a:ext>
            </a:extLst>
          </p:cNvPr>
          <p:cNvSpPr txBox="1"/>
          <p:nvPr/>
        </p:nvSpPr>
        <p:spPr>
          <a:xfrm>
            <a:off x="276837" y="4521666"/>
            <a:ext cx="49310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Wir brauchen ausschließlich das Dokument </a:t>
            </a:r>
          </a:p>
          <a:p>
            <a:endParaRPr lang="de-DE" dirty="0"/>
          </a:p>
          <a:p>
            <a:r>
              <a:rPr lang="de-DE" b="1" dirty="0"/>
              <a:t>„Anerkennung_ISK_aktuelle Fassung_2021“</a:t>
            </a:r>
          </a:p>
          <a:p>
            <a:r>
              <a:rPr lang="de-DE" dirty="0"/>
              <a:t> </a:t>
            </a:r>
          </a:p>
          <a:p>
            <a:r>
              <a:rPr lang="de-DE" dirty="0"/>
              <a:t>zurück!</a:t>
            </a:r>
          </a:p>
        </p:txBody>
      </p:sp>
    </p:spTree>
    <p:extLst>
      <p:ext uri="{BB962C8B-B14F-4D97-AF65-F5344CB8AC3E}">
        <p14:creationId xmlns:p14="http://schemas.microsoft.com/office/powerpoint/2010/main" val="4007046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93ADF6-33EA-4954-AFD7-D0D888DBE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057" y="609600"/>
            <a:ext cx="8596668" cy="1320800"/>
          </a:xfrm>
        </p:spPr>
        <p:txBody>
          <a:bodyPr/>
          <a:lstStyle/>
          <a:p>
            <a:r>
              <a:rPr lang="de-DE" dirty="0"/>
              <a:t>ISK Anerkennung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7A1B7C8-4E46-4B81-8BBC-70544E051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Wir brauchen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/>
              <a:t>Eine/n Ansprechpartner*in der Bruderschaft</a:t>
            </a:r>
          </a:p>
          <a:p>
            <a:pPr marL="457200" lvl="1" indent="0">
              <a:buNone/>
            </a:pPr>
            <a:endParaRPr lang="de-DE" dirty="0"/>
          </a:p>
          <a:p>
            <a:pPr lvl="1"/>
            <a:r>
              <a:rPr lang="de-DE" dirty="0"/>
              <a:t>Eine/n Ansprechpartner*in für den Bereich Prävention</a:t>
            </a:r>
          </a:p>
          <a:p>
            <a:pPr marL="457200" lvl="1" indent="0">
              <a:buNone/>
            </a:pPr>
            <a:endParaRPr lang="de-DE" dirty="0"/>
          </a:p>
          <a:p>
            <a:pPr lvl="1"/>
            <a:r>
              <a:rPr lang="de-DE" dirty="0"/>
              <a:t>Ein Gremium und Beschlussdatum</a:t>
            </a:r>
          </a:p>
          <a:p>
            <a:pPr marL="457200" lvl="1" indent="0">
              <a:buNone/>
            </a:pPr>
            <a:endParaRPr lang="de-DE" dirty="0"/>
          </a:p>
          <a:p>
            <a:pPr lvl="1"/>
            <a:r>
              <a:rPr lang="de-DE" dirty="0"/>
              <a:t>Ein Datum der Risikoanalyse</a:t>
            </a:r>
          </a:p>
          <a:p>
            <a:pPr marL="457200" lvl="1" indent="0">
              <a:buNone/>
            </a:pPr>
            <a:endParaRPr lang="de-DE" dirty="0"/>
          </a:p>
          <a:p>
            <a:pPr lvl="1"/>
            <a:r>
              <a:rPr lang="de-DE" dirty="0"/>
              <a:t>Ein „Häkchen“ an der richtigen Stelle</a:t>
            </a:r>
          </a:p>
          <a:p>
            <a:pPr lvl="1"/>
            <a:endParaRPr lang="de-DE" dirty="0"/>
          </a:p>
        </p:txBody>
      </p:sp>
      <p:pic>
        <p:nvPicPr>
          <p:cNvPr id="8" name="Inhaltsplatzhalter 4">
            <a:extLst>
              <a:ext uri="{FF2B5EF4-FFF2-40B4-BE49-F238E27FC236}">
                <a16:creationId xmlns:a16="http://schemas.microsoft.com/office/drawing/2014/main" id="{B9092A64-895A-4753-ADBC-5D19FA4F0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5493" y="95019"/>
            <a:ext cx="4879173" cy="66679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9182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01D622-8F72-46EF-AF26-56DC0002E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Risikoanalysen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646C20-84F9-43BD-9AC0-6485FA759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Leitfrage: Wie gut sind wir im Präventionsbereich aufgestellt? Wo gibt es Verbesserungspotenzial?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Soll den derzeitigen „IST-Zustand“ erheben.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Es gibt 2 verschiedene Versionen. </a:t>
            </a:r>
          </a:p>
          <a:p>
            <a:endParaRPr lang="de-DE" dirty="0"/>
          </a:p>
          <a:p>
            <a:pPr lvl="1"/>
            <a:r>
              <a:rPr lang="de-DE" dirty="0"/>
              <a:t>Analyse für aktive Kinder- und Jugendarbeit (optional)</a:t>
            </a:r>
          </a:p>
          <a:p>
            <a:pPr lvl="1"/>
            <a:r>
              <a:rPr lang="de-DE" dirty="0"/>
              <a:t>Analyse bei Erwachsenenarbeit (muss immer gemacht werden</a:t>
            </a:r>
          </a:p>
        </p:txBody>
      </p:sp>
    </p:spTree>
    <p:extLst>
      <p:ext uri="{BB962C8B-B14F-4D97-AF65-F5344CB8AC3E}">
        <p14:creationId xmlns:p14="http://schemas.microsoft.com/office/powerpoint/2010/main" val="2817563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D8DAA3-7A17-4523-B9EC-2A0ABB853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8139"/>
          </a:xfrm>
        </p:spPr>
        <p:txBody>
          <a:bodyPr/>
          <a:lstStyle/>
          <a:p>
            <a:r>
              <a:rPr lang="de-DE" dirty="0"/>
              <a:t>Erweitertes pol. Führungszeugnis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BC9882-D2BD-435E-8587-1D7D96F51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6915"/>
            <a:ext cx="8596668" cy="3880773"/>
          </a:xfrm>
        </p:spPr>
        <p:txBody>
          <a:bodyPr/>
          <a:lstStyle/>
          <a:p>
            <a:r>
              <a:rPr lang="de-DE" dirty="0"/>
              <a:t>Pflichtumsetzung je nach Einsatzgebiet</a:t>
            </a:r>
          </a:p>
          <a:p>
            <a:endParaRPr lang="de-DE" dirty="0"/>
          </a:p>
          <a:p>
            <a:r>
              <a:rPr lang="de-DE" dirty="0"/>
              <a:t>Kostenfreie Beantragung fürs Ehrenamt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Arbeitshilfe auf www.bdsj-aachen.de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7D15EFB-070C-41CD-BA55-C96CBB0B4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3666719"/>
            <a:ext cx="5982249" cy="258168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C685930-9222-499D-A7D5-EC085BF1F4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43" t="3515" r="7375" b="4490"/>
          <a:stretch/>
        </p:blipFill>
        <p:spPr>
          <a:xfrm>
            <a:off x="7705523" y="1396877"/>
            <a:ext cx="4140743" cy="4878088"/>
          </a:xfrm>
          <a:prstGeom prst="rect">
            <a:avLst/>
          </a:prstGeom>
        </p:spPr>
      </p:pic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0EDB5E40-7B2B-4E42-B867-27FAFFD11628}"/>
              </a:ext>
            </a:extLst>
          </p:cNvPr>
          <p:cNvSpPr/>
          <p:nvPr/>
        </p:nvSpPr>
        <p:spPr>
          <a:xfrm>
            <a:off x="2239861" y="5066950"/>
            <a:ext cx="880844" cy="1249960"/>
          </a:xfrm>
          <a:prstGeom prst="round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9E350872-82FF-4250-BA32-C2937CBE7F35}"/>
              </a:ext>
            </a:extLst>
          </p:cNvPr>
          <p:cNvSpPr/>
          <p:nvPr/>
        </p:nvSpPr>
        <p:spPr>
          <a:xfrm>
            <a:off x="7714999" y="2659310"/>
            <a:ext cx="3799667" cy="327171"/>
          </a:xfrm>
          <a:prstGeom prst="round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077246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272</Words>
  <Application>Microsoft Office PowerPoint</Application>
  <PresentationFormat>Breitbild</PresentationFormat>
  <Paragraphs>63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Facette</vt:lpstr>
      <vt:lpstr> ISK, Risikoanalysen und Pol. Führungszeugnis</vt:lpstr>
      <vt:lpstr>Kriminalitätsstatistik 2020</vt:lpstr>
      <vt:lpstr>Institutionelles Schutzkonzept</vt:lpstr>
      <vt:lpstr>Verfahrensablauf</vt:lpstr>
      <vt:lpstr>Verfahrensablauf</vt:lpstr>
      <vt:lpstr>ISK Anerkennung</vt:lpstr>
      <vt:lpstr>Risikoanalysen</vt:lpstr>
      <vt:lpstr>Erweitertes pol. Führungszeugnis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ISK, Risikoanalyse und Pol. Führungszeugnis</dc:title>
  <dc:creator>Carsten Peters</dc:creator>
  <cp:lastModifiedBy>Carsten Peters</cp:lastModifiedBy>
  <cp:revision>12</cp:revision>
  <dcterms:created xsi:type="dcterms:W3CDTF">2021-10-21T07:26:20Z</dcterms:created>
  <dcterms:modified xsi:type="dcterms:W3CDTF">2021-10-22T09:34:33Z</dcterms:modified>
</cp:coreProperties>
</file>